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72" r:id="rId4"/>
    <p:sldId id="271" r:id="rId5"/>
    <p:sldId id="270" r:id="rId6"/>
    <p:sldId id="269" r:id="rId7"/>
    <p:sldId id="268" r:id="rId8"/>
    <p:sldId id="267" r:id="rId9"/>
    <p:sldId id="266" r:id="rId10"/>
    <p:sldId id="265" r:id="rId11"/>
    <p:sldId id="264" r:id="rId12"/>
    <p:sldId id="263" r:id="rId13"/>
    <p:sldId id="26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ndieki Dancan" initials="OD" lastIdx="1" clrIdx="0">
    <p:extLst>
      <p:ext uri="{19B8F6BF-5375-455C-9EA6-DF929625EA0E}">
        <p15:presenceInfo xmlns:p15="http://schemas.microsoft.com/office/powerpoint/2012/main" userId="8e677abff0e7728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66" d="100"/>
          <a:sy n="66" d="100"/>
        </p:scale>
        <p:origin x="162" y="1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F6096-E8D5-4382-8826-1051CAD01E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DDF864-5543-4F83-B3D3-FA44559A2C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531688-9894-43F3-94FF-0CA51FE063CB}"/>
              </a:ext>
            </a:extLst>
          </p:cNvPr>
          <p:cNvSpPr>
            <a:spLocks noGrp="1"/>
          </p:cNvSpPr>
          <p:nvPr>
            <p:ph type="dt" sz="half" idx="10"/>
          </p:nvPr>
        </p:nvSpPr>
        <p:spPr/>
        <p:txBody>
          <a:bodyPr/>
          <a:lstStyle/>
          <a:p>
            <a:fld id="{786EC607-370C-40DE-9743-CB9C4EC07A14}" type="datetimeFigureOut">
              <a:rPr lang="en-US" smtClean="0"/>
              <a:t>11/30/2019</a:t>
            </a:fld>
            <a:endParaRPr lang="en-US"/>
          </a:p>
        </p:txBody>
      </p:sp>
      <p:sp>
        <p:nvSpPr>
          <p:cNvPr id="5" name="Footer Placeholder 4">
            <a:extLst>
              <a:ext uri="{FF2B5EF4-FFF2-40B4-BE49-F238E27FC236}">
                <a16:creationId xmlns:a16="http://schemas.microsoft.com/office/drawing/2014/main" id="{FE804CC5-E108-4B01-ADC3-39C3C38427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F80CA3-72D0-4EA7-965E-EC5C39C17CC0}"/>
              </a:ext>
            </a:extLst>
          </p:cNvPr>
          <p:cNvSpPr>
            <a:spLocks noGrp="1"/>
          </p:cNvSpPr>
          <p:nvPr>
            <p:ph type="sldNum" sz="quarter" idx="12"/>
          </p:nvPr>
        </p:nvSpPr>
        <p:spPr/>
        <p:txBody>
          <a:bodyPr/>
          <a:lstStyle/>
          <a:p>
            <a:fld id="{73F6E523-8913-4539-ADBA-777FF3B07055}" type="slidenum">
              <a:rPr lang="en-US" smtClean="0"/>
              <a:t>‹#›</a:t>
            </a:fld>
            <a:endParaRPr lang="en-US"/>
          </a:p>
        </p:txBody>
      </p:sp>
    </p:spTree>
    <p:extLst>
      <p:ext uri="{BB962C8B-B14F-4D97-AF65-F5344CB8AC3E}">
        <p14:creationId xmlns:p14="http://schemas.microsoft.com/office/powerpoint/2010/main" val="3893888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C4BDC-54DF-4061-8CF0-E3E476CC88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A90C60-B24F-4BAB-AE94-806DC62D92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902A81-3C1A-4AE2-B66F-4D3D909ED0BA}"/>
              </a:ext>
            </a:extLst>
          </p:cNvPr>
          <p:cNvSpPr>
            <a:spLocks noGrp="1"/>
          </p:cNvSpPr>
          <p:nvPr>
            <p:ph type="dt" sz="half" idx="10"/>
          </p:nvPr>
        </p:nvSpPr>
        <p:spPr/>
        <p:txBody>
          <a:bodyPr/>
          <a:lstStyle/>
          <a:p>
            <a:fld id="{786EC607-370C-40DE-9743-CB9C4EC07A14}" type="datetimeFigureOut">
              <a:rPr lang="en-US" smtClean="0"/>
              <a:t>11/30/2019</a:t>
            </a:fld>
            <a:endParaRPr lang="en-US"/>
          </a:p>
        </p:txBody>
      </p:sp>
      <p:sp>
        <p:nvSpPr>
          <p:cNvPr id="5" name="Footer Placeholder 4">
            <a:extLst>
              <a:ext uri="{FF2B5EF4-FFF2-40B4-BE49-F238E27FC236}">
                <a16:creationId xmlns:a16="http://schemas.microsoft.com/office/drawing/2014/main" id="{695C407E-6BA8-4C2F-87C5-E95C3416C0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8291AE-787E-4C5A-94F8-A69848299C83}"/>
              </a:ext>
            </a:extLst>
          </p:cNvPr>
          <p:cNvSpPr>
            <a:spLocks noGrp="1"/>
          </p:cNvSpPr>
          <p:nvPr>
            <p:ph type="sldNum" sz="quarter" idx="12"/>
          </p:nvPr>
        </p:nvSpPr>
        <p:spPr/>
        <p:txBody>
          <a:bodyPr/>
          <a:lstStyle/>
          <a:p>
            <a:fld id="{73F6E523-8913-4539-ADBA-777FF3B07055}" type="slidenum">
              <a:rPr lang="en-US" smtClean="0"/>
              <a:t>‹#›</a:t>
            </a:fld>
            <a:endParaRPr lang="en-US"/>
          </a:p>
        </p:txBody>
      </p:sp>
    </p:spTree>
    <p:extLst>
      <p:ext uri="{BB962C8B-B14F-4D97-AF65-F5344CB8AC3E}">
        <p14:creationId xmlns:p14="http://schemas.microsoft.com/office/powerpoint/2010/main" val="1899216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3FDD9-C466-45E7-B3D0-C319A8BD2CE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B2E4487-C977-486F-A029-50EE22AA76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918ABCE-797D-46D4-8F90-BDE71D262601}"/>
              </a:ext>
            </a:extLst>
          </p:cNvPr>
          <p:cNvSpPr>
            <a:spLocks noGrp="1"/>
          </p:cNvSpPr>
          <p:nvPr>
            <p:ph type="dt" sz="half" idx="10"/>
          </p:nvPr>
        </p:nvSpPr>
        <p:spPr/>
        <p:txBody>
          <a:bodyPr/>
          <a:lstStyle/>
          <a:p>
            <a:fld id="{786EC607-370C-40DE-9743-CB9C4EC07A14}" type="datetimeFigureOut">
              <a:rPr lang="en-US" smtClean="0"/>
              <a:t>11/30/2019</a:t>
            </a:fld>
            <a:endParaRPr lang="en-US"/>
          </a:p>
        </p:txBody>
      </p:sp>
      <p:sp>
        <p:nvSpPr>
          <p:cNvPr id="5" name="Footer Placeholder 4">
            <a:extLst>
              <a:ext uri="{FF2B5EF4-FFF2-40B4-BE49-F238E27FC236}">
                <a16:creationId xmlns:a16="http://schemas.microsoft.com/office/drawing/2014/main" id="{A7B1D2A2-E949-44CF-A366-1E7CEF61CE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8CFA14-8506-404C-BA63-131363BF5C94}"/>
              </a:ext>
            </a:extLst>
          </p:cNvPr>
          <p:cNvSpPr>
            <a:spLocks noGrp="1"/>
          </p:cNvSpPr>
          <p:nvPr>
            <p:ph type="sldNum" sz="quarter" idx="12"/>
          </p:nvPr>
        </p:nvSpPr>
        <p:spPr/>
        <p:txBody>
          <a:bodyPr/>
          <a:lstStyle/>
          <a:p>
            <a:fld id="{73F6E523-8913-4539-ADBA-777FF3B07055}" type="slidenum">
              <a:rPr lang="en-US" smtClean="0"/>
              <a:t>‹#›</a:t>
            </a:fld>
            <a:endParaRPr lang="en-US"/>
          </a:p>
        </p:txBody>
      </p:sp>
    </p:spTree>
    <p:extLst>
      <p:ext uri="{BB962C8B-B14F-4D97-AF65-F5344CB8AC3E}">
        <p14:creationId xmlns:p14="http://schemas.microsoft.com/office/powerpoint/2010/main" val="1353808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D843D-E7FB-446C-BEE4-1BE2567E97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5320DA-D06F-486A-9014-DFD217CBBD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1DB5EC3-A09F-4A8E-B98A-764459BDBF4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311F99-EE31-4F3C-864C-3F6601606081}"/>
              </a:ext>
            </a:extLst>
          </p:cNvPr>
          <p:cNvSpPr>
            <a:spLocks noGrp="1"/>
          </p:cNvSpPr>
          <p:nvPr>
            <p:ph type="dt" sz="half" idx="10"/>
          </p:nvPr>
        </p:nvSpPr>
        <p:spPr/>
        <p:txBody>
          <a:bodyPr/>
          <a:lstStyle/>
          <a:p>
            <a:fld id="{786EC607-370C-40DE-9743-CB9C4EC07A14}" type="datetimeFigureOut">
              <a:rPr lang="en-US" smtClean="0"/>
              <a:t>11/30/2019</a:t>
            </a:fld>
            <a:endParaRPr lang="en-US"/>
          </a:p>
        </p:txBody>
      </p:sp>
      <p:sp>
        <p:nvSpPr>
          <p:cNvPr id="6" name="Footer Placeholder 5">
            <a:extLst>
              <a:ext uri="{FF2B5EF4-FFF2-40B4-BE49-F238E27FC236}">
                <a16:creationId xmlns:a16="http://schemas.microsoft.com/office/drawing/2014/main" id="{A4DE40EE-6845-4532-B286-CC9645F2CB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17D112-7F54-4960-9073-33A435C43969}"/>
              </a:ext>
            </a:extLst>
          </p:cNvPr>
          <p:cNvSpPr>
            <a:spLocks noGrp="1"/>
          </p:cNvSpPr>
          <p:nvPr>
            <p:ph type="sldNum" sz="quarter" idx="12"/>
          </p:nvPr>
        </p:nvSpPr>
        <p:spPr/>
        <p:txBody>
          <a:bodyPr/>
          <a:lstStyle/>
          <a:p>
            <a:fld id="{73F6E523-8913-4539-ADBA-777FF3B07055}" type="slidenum">
              <a:rPr lang="en-US" smtClean="0"/>
              <a:t>‹#›</a:t>
            </a:fld>
            <a:endParaRPr lang="en-US"/>
          </a:p>
        </p:txBody>
      </p:sp>
    </p:spTree>
    <p:extLst>
      <p:ext uri="{BB962C8B-B14F-4D97-AF65-F5344CB8AC3E}">
        <p14:creationId xmlns:p14="http://schemas.microsoft.com/office/powerpoint/2010/main" val="1228791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0E596-7A26-4481-935C-6AC06E65D5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67B1827-E610-4E82-BCE8-AD77BA0BE0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625E80-96D3-4723-B274-6FC66BA7F5A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1C04A89-92C2-44A9-9382-5440868DDC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90A353-77AA-49EC-8134-910976843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CC6B95B-A561-4395-AD77-43EBDBE9EA9A}"/>
              </a:ext>
            </a:extLst>
          </p:cNvPr>
          <p:cNvSpPr>
            <a:spLocks noGrp="1"/>
          </p:cNvSpPr>
          <p:nvPr>
            <p:ph type="dt" sz="half" idx="10"/>
          </p:nvPr>
        </p:nvSpPr>
        <p:spPr/>
        <p:txBody>
          <a:bodyPr/>
          <a:lstStyle/>
          <a:p>
            <a:fld id="{786EC607-370C-40DE-9743-CB9C4EC07A14}" type="datetimeFigureOut">
              <a:rPr lang="en-US" smtClean="0"/>
              <a:t>11/30/2019</a:t>
            </a:fld>
            <a:endParaRPr lang="en-US"/>
          </a:p>
        </p:txBody>
      </p:sp>
      <p:sp>
        <p:nvSpPr>
          <p:cNvPr id="8" name="Footer Placeholder 7">
            <a:extLst>
              <a:ext uri="{FF2B5EF4-FFF2-40B4-BE49-F238E27FC236}">
                <a16:creationId xmlns:a16="http://schemas.microsoft.com/office/drawing/2014/main" id="{1CD1FAB9-1233-4876-AC83-0FCB23BB56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6FA7215-02A5-4D44-8178-B08E8E2A7252}"/>
              </a:ext>
            </a:extLst>
          </p:cNvPr>
          <p:cNvSpPr>
            <a:spLocks noGrp="1"/>
          </p:cNvSpPr>
          <p:nvPr>
            <p:ph type="sldNum" sz="quarter" idx="12"/>
          </p:nvPr>
        </p:nvSpPr>
        <p:spPr/>
        <p:txBody>
          <a:bodyPr/>
          <a:lstStyle/>
          <a:p>
            <a:fld id="{73F6E523-8913-4539-ADBA-777FF3B07055}" type="slidenum">
              <a:rPr lang="en-US" smtClean="0"/>
              <a:t>‹#›</a:t>
            </a:fld>
            <a:endParaRPr lang="en-US"/>
          </a:p>
        </p:txBody>
      </p:sp>
    </p:spTree>
    <p:extLst>
      <p:ext uri="{BB962C8B-B14F-4D97-AF65-F5344CB8AC3E}">
        <p14:creationId xmlns:p14="http://schemas.microsoft.com/office/powerpoint/2010/main" val="12511056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E346D-BF0B-4E1A-8F1F-4321195DC0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6BD9D7-532C-49B0-8DF3-299F814C1393}"/>
              </a:ext>
            </a:extLst>
          </p:cNvPr>
          <p:cNvSpPr>
            <a:spLocks noGrp="1"/>
          </p:cNvSpPr>
          <p:nvPr>
            <p:ph type="dt" sz="half" idx="10"/>
          </p:nvPr>
        </p:nvSpPr>
        <p:spPr/>
        <p:txBody>
          <a:bodyPr/>
          <a:lstStyle/>
          <a:p>
            <a:fld id="{786EC607-370C-40DE-9743-CB9C4EC07A14}" type="datetimeFigureOut">
              <a:rPr lang="en-US" smtClean="0"/>
              <a:t>11/30/2019</a:t>
            </a:fld>
            <a:endParaRPr lang="en-US"/>
          </a:p>
        </p:txBody>
      </p:sp>
      <p:sp>
        <p:nvSpPr>
          <p:cNvPr id="4" name="Footer Placeholder 3">
            <a:extLst>
              <a:ext uri="{FF2B5EF4-FFF2-40B4-BE49-F238E27FC236}">
                <a16:creationId xmlns:a16="http://schemas.microsoft.com/office/drawing/2014/main" id="{6269494D-48EA-437A-A49C-2F04C9CCBE4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FA6D5CC-E9DB-46A2-8467-06A4C309BE0B}"/>
              </a:ext>
            </a:extLst>
          </p:cNvPr>
          <p:cNvSpPr>
            <a:spLocks noGrp="1"/>
          </p:cNvSpPr>
          <p:nvPr>
            <p:ph type="sldNum" sz="quarter" idx="12"/>
          </p:nvPr>
        </p:nvSpPr>
        <p:spPr/>
        <p:txBody>
          <a:bodyPr/>
          <a:lstStyle/>
          <a:p>
            <a:fld id="{73F6E523-8913-4539-ADBA-777FF3B07055}" type="slidenum">
              <a:rPr lang="en-US" smtClean="0"/>
              <a:t>‹#›</a:t>
            </a:fld>
            <a:endParaRPr lang="en-US"/>
          </a:p>
        </p:txBody>
      </p:sp>
    </p:spTree>
    <p:extLst>
      <p:ext uri="{BB962C8B-B14F-4D97-AF65-F5344CB8AC3E}">
        <p14:creationId xmlns:p14="http://schemas.microsoft.com/office/powerpoint/2010/main" val="2815940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85E16C-5E78-452E-8A09-568BA81A4544}"/>
              </a:ext>
            </a:extLst>
          </p:cNvPr>
          <p:cNvSpPr>
            <a:spLocks noGrp="1"/>
          </p:cNvSpPr>
          <p:nvPr>
            <p:ph type="dt" sz="half" idx="10"/>
          </p:nvPr>
        </p:nvSpPr>
        <p:spPr/>
        <p:txBody>
          <a:bodyPr/>
          <a:lstStyle/>
          <a:p>
            <a:fld id="{786EC607-370C-40DE-9743-CB9C4EC07A14}" type="datetimeFigureOut">
              <a:rPr lang="en-US" smtClean="0"/>
              <a:t>11/30/2019</a:t>
            </a:fld>
            <a:endParaRPr lang="en-US"/>
          </a:p>
        </p:txBody>
      </p:sp>
      <p:sp>
        <p:nvSpPr>
          <p:cNvPr id="3" name="Footer Placeholder 2">
            <a:extLst>
              <a:ext uri="{FF2B5EF4-FFF2-40B4-BE49-F238E27FC236}">
                <a16:creationId xmlns:a16="http://schemas.microsoft.com/office/drawing/2014/main" id="{A9A97A19-A323-412F-8D1F-5BFE6AE1F3A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6ED0BCC-62CC-4B99-966E-55C5A9F30E3B}"/>
              </a:ext>
            </a:extLst>
          </p:cNvPr>
          <p:cNvSpPr>
            <a:spLocks noGrp="1"/>
          </p:cNvSpPr>
          <p:nvPr>
            <p:ph type="sldNum" sz="quarter" idx="12"/>
          </p:nvPr>
        </p:nvSpPr>
        <p:spPr/>
        <p:txBody>
          <a:bodyPr/>
          <a:lstStyle/>
          <a:p>
            <a:fld id="{73F6E523-8913-4539-ADBA-777FF3B07055}" type="slidenum">
              <a:rPr lang="en-US" smtClean="0"/>
              <a:t>‹#›</a:t>
            </a:fld>
            <a:endParaRPr lang="en-US"/>
          </a:p>
        </p:txBody>
      </p:sp>
    </p:spTree>
    <p:extLst>
      <p:ext uri="{BB962C8B-B14F-4D97-AF65-F5344CB8AC3E}">
        <p14:creationId xmlns:p14="http://schemas.microsoft.com/office/powerpoint/2010/main" val="3069604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D58EE-2B87-4EF6-AD32-2A8503D716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42E274E-3573-4047-A4B1-D0F4D74CA1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C784DA-D63F-4003-A22B-AB58D54EC8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36C2C2-574E-480F-A8E1-8462B07AA70F}"/>
              </a:ext>
            </a:extLst>
          </p:cNvPr>
          <p:cNvSpPr>
            <a:spLocks noGrp="1"/>
          </p:cNvSpPr>
          <p:nvPr>
            <p:ph type="dt" sz="half" idx="10"/>
          </p:nvPr>
        </p:nvSpPr>
        <p:spPr/>
        <p:txBody>
          <a:bodyPr/>
          <a:lstStyle/>
          <a:p>
            <a:fld id="{786EC607-370C-40DE-9743-CB9C4EC07A14}" type="datetimeFigureOut">
              <a:rPr lang="en-US" smtClean="0"/>
              <a:t>11/30/2019</a:t>
            </a:fld>
            <a:endParaRPr lang="en-US"/>
          </a:p>
        </p:txBody>
      </p:sp>
      <p:sp>
        <p:nvSpPr>
          <p:cNvPr id="6" name="Footer Placeholder 5">
            <a:extLst>
              <a:ext uri="{FF2B5EF4-FFF2-40B4-BE49-F238E27FC236}">
                <a16:creationId xmlns:a16="http://schemas.microsoft.com/office/drawing/2014/main" id="{AAC76EB3-9CBF-4CAE-A1E4-18F845306D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BA0262-09FE-4FE2-BE11-301C0E22EB53}"/>
              </a:ext>
            </a:extLst>
          </p:cNvPr>
          <p:cNvSpPr>
            <a:spLocks noGrp="1"/>
          </p:cNvSpPr>
          <p:nvPr>
            <p:ph type="sldNum" sz="quarter" idx="12"/>
          </p:nvPr>
        </p:nvSpPr>
        <p:spPr/>
        <p:txBody>
          <a:bodyPr/>
          <a:lstStyle/>
          <a:p>
            <a:fld id="{73F6E523-8913-4539-ADBA-777FF3B07055}" type="slidenum">
              <a:rPr lang="en-US" smtClean="0"/>
              <a:t>‹#›</a:t>
            </a:fld>
            <a:endParaRPr lang="en-US"/>
          </a:p>
        </p:txBody>
      </p:sp>
    </p:spTree>
    <p:extLst>
      <p:ext uri="{BB962C8B-B14F-4D97-AF65-F5344CB8AC3E}">
        <p14:creationId xmlns:p14="http://schemas.microsoft.com/office/powerpoint/2010/main" val="1101826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4AA3D-6765-4B0F-BAD7-D665429FD1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DA0EABC-39A8-46F6-9D40-41526A7799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99537F-6667-47A3-9EA4-C83211F1DE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031209-CAAC-48D3-8B30-7035223885C9}"/>
              </a:ext>
            </a:extLst>
          </p:cNvPr>
          <p:cNvSpPr>
            <a:spLocks noGrp="1"/>
          </p:cNvSpPr>
          <p:nvPr>
            <p:ph type="dt" sz="half" idx="10"/>
          </p:nvPr>
        </p:nvSpPr>
        <p:spPr/>
        <p:txBody>
          <a:bodyPr/>
          <a:lstStyle/>
          <a:p>
            <a:fld id="{786EC607-370C-40DE-9743-CB9C4EC07A14}" type="datetimeFigureOut">
              <a:rPr lang="en-US" smtClean="0"/>
              <a:t>11/30/2019</a:t>
            </a:fld>
            <a:endParaRPr lang="en-US"/>
          </a:p>
        </p:txBody>
      </p:sp>
      <p:sp>
        <p:nvSpPr>
          <p:cNvPr id="6" name="Footer Placeholder 5">
            <a:extLst>
              <a:ext uri="{FF2B5EF4-FFF2-40B4-BE49-F238E27FC236}">
                <a16:creationId xmlns:a16="http://schemas.microsoft.com/office/drawing/2014/main" id="{3DB55A20-3F25-4786-935C-6384E015AB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B0FC3D-B8F4-4594-8322-BFE3940CF5A1}"/>
              </a:ext>
            </a:extLst>
          </p:cNvPr>
          <p:cNvSpPr>
            <a:spLocks noGrp="1"/>
          </p:cNvSpPr>
          <p:nvPr>
            <p:ph type="sldNum" sz="quarter" idx="12"/>
          </p:nvPr>
        </p:nvSpPr>
        <p:spPr/>
        <p:txBody>
          <a:bodyPr/>
          <a:lstStyle/>
          <a:p>
            <a:fld id="{73F6E523-8913-4539-ADBA-777FF3B07055}" type="slidenum">
              <a:rPr lang="en-US" smtClean="0"/>
              <a:t>‹#›</a:t>
            </a:fld>
            <a:endParaRPr lang="en-US"/>
          </a:p>
        </p:txBody>
      </p:sp>
    </p:spTree>
    <p:extLst>
      <p:ext uri="{BB962C8B-B14F-4D97-AF65-F5344CB8AC3E}">
        <p14:creationId xmlns:p14="http://schemas.microsoft.com/office/powerpoint/2010/main" val="3058659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F247A-2B52-4FB3-A387-D2C3F051DBC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CA73839-CC2A-4D86-BEFB-7C48D4B6A9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CF5B32-8981-4F8F-8745-83B77703B3B1}"/>
              </a:ext>
            </a:extLst>
          </p:cNvPr>
          <p:cNvSpPr>
            <a:spLocks noGrp="1"/>
          </p:cNvSpPr>
          <p:nvPr>
            <p:ph type="dt" sz="half" idx="10"/>
          </p:nvPr>
        </p:nvSpPr>
        <p:spPr/>
        <p:txBody>
          <a:bodyPr/>
          <a:lstStyle/>
          <a:p>
            <a:fld id="{786EC607-370C-40DE-9743-CB9C4EC07A14}" type="datetimeFigureOut">
              <a:rPr lang="en-US" smtClean="0"/>
              <a:t>11/30/2019</a:t>
            </a:fld>
            <a:endParaRPr lang="en-US"/>
          </a:p>
        </p:txBody>
      </p:sp>
      <p:sp>
        <p:nvSpPr>
          <p:cNvPr id="5" name="Footer Placeholder 4">
            <a:extLst>
              <a:ext uri="{FF2B5EF4-FFF2-40B4-BE49-F238E27FC236}">
                <a16:creationId xmlns:a16="http://schemas.microsoft.com/office/drawing/2014/main" id="{8EC627FD-4AF1-4AF8-9CD3-0AA7C357F9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924C6A-698E-403F-ACFF-7CBCE1498ADE}"/>
              </a:ext>
            </a:extLst>
          </p:cNvPr>
          <p:cNvSpPr>
            <a:spLocks noGrp="1"/>
          </p:cNvSpPr>
          <p:nvPr>
            <p:ph type="sldNum" sz="quarter" idx="12"/>
          </p:nvPr>
        </p:nvSpPr>
        <p:spPr/>
        <p:txBody>
          <a:bodyPr/>
          <a:lstStyle/>
          <a:p>
            <a:fld id="{73F6E523-8913-4539-ADBA-777FF3B07055}" type="slidenum">
              <a:rPr lang="en-US" smtClean="0"/>
              <a:t>‹#›</a:t>
            </a:fld>
            <a:endParaRPr lang="en-US"/>
          </a:p>
        </p:txBody>
      </p:sp>
    </p:spTree>
    <p:extLst>
      <p:ext uri="{BB962C8B-B14F-4D97-AF65-F5344CB8AC3E}">
        <p14:creationId xmlns:p14="http://schemas.microsoft.com/office/powerpoint/2010/main" val="282977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24989E-0421-4675-AB2F-31B44FCCEE6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9E10C12-9605-4C07-AE76-21200EDFC5A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34B2EE-1E14-473D-AEC9-277DBAC6F452}"/>
              </a:ext>
            </a:extLst>
          </p:cNvPr>
          <p:cNvSpPr>
            <a:spLocks noGrp="1"/>
          </p:cNvSpPr>
          <p:nvPr>
            <p:ph type="dt" sz="half" idx="10"/>
          </p:nvPr>
        </p:nvSpPr>
        <p:spPr/>
        <p:txBody>
          <a:bodyPr/>
          <a:lstStyle/>
          <a:p>
            <a:fld id="{786EC607-370C-40DE-9743-CB9C4EC07A14}" type="datetimeFigureOut">
              <a:rPr lang="en-US" smtClean="0"/>
              <a:t>11/30/2019</a:t>
            </a:fld>
            <a:endParaRPr lang="en-US"/>
          </a:p>
        </p:txBody>
      </p:sp>
      <p:sp>
        <p:nvSpPr>
          <p:cNvPr id="5" name="Footer Placeholder 4">
            <a:extLst>
              <a:ext uri="{FF2B5EF4-FFF2-40B4-BE49-F238E27FC236}">
                <a16:creationId xmlns:a16="http://schemas.microsoft.com/office/drawing/2014/main" id="{04121A54-9917-4D2B-98FE-C24BEF7A01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E3A5E4-EB66-4F34-9B1C-EA43BB387FA2}"/>
              </a:ext>
            </a:extLst>
          </p:cNvPr>
          <p:cNvSpPr>
            <a:spLocks noGrp="1"/>
          </p:cNvSpPr>
          <p:nvPr>
            <p:ph type="sldNum" sz="quarter" idx="12"/>
          </p:nvPr>
        </p:nvSpPr>
        <p:spPr/>
        <p:txBody>
          <a:bodyPr/>
          <a:lstStyle/>
          <a:p>
            <a:fld id="{73F6E523-8913-4539-ADBA-777FF3B07055}" type="slidenum">
              <a:rPr lang="en-US" smtClean="0"/>
              <a:t>‹#›</a:t>
            </a:fld>
            <a:endParaRPr lang="en-US"/>
          </a:p>
        </p:txBody>
      </p:sp>
    </p:spTree>
    <p:extLst>
      <p:ext uri="{BB962C8B-B14F-4D97-AF65-F5344CB8AC3E}">
        <p14:creationId xmlns:p14="http://schemas.microsoft.com/office/powerpoint/2010/main" val="1839991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1EE5D6-34C3-4A5C-B20E-B3E4E01D15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03C72CC-5465-466D-B137-B75873857F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68B890-72C8-44AD-9DFE-5D814AFAAB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6EC607-370C-40DE-9743-CB9C4EC07A14}" type="datetimeFigureOut">
              <a:rPr lang="en-US" smtClean="0"/>
              <a:t>11/30/2019</a:t>
            </a:fld>
            <a:endParaRPr lang="en-US"/>
          </a:p>
        </p:txBody>
      </p:sp>
      <p:sp>
        <p:nvSpPr>
          <p:cNvPr id="5" name="Footer Placeholder 4">
            <a:extLst>
              <a:ext uri="{FF2B5EF4-FFF2-40B4-BE49-F238E27FC236}">
                <a16:creationId xmlns:a16="http://schemas.microsoft.com/office/drawing/2014/main" id="{CCB25EF7-6035-4844-9394-BC5ADC1D4C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77BEAE-39C7-460B-AC2F-8C2C5FCC5C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F6E523-8913-4539-ADBA-777FF3B07055}" type="slidenum">
              <a:rPr lang="en-US" smtClean="0"/>
              <a:t>‹#›</a:t>
            </a:fld>
            <a:endParaRPr lang="en-US"/>
          </a:p>
        </p:txBody>
      </p:sp>
    </p:spTree>
    <p:extLst>
      <p:ext uri="{BB962C8B-B14F-4D97-AF65-F5344CB8AC3E}">
        <p14:creationId xmlns:p14="http://schemas.microsoft.com/office/powerpoint/2010/main" val="28567459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3751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55D21F6-D092-42B3-93AF-5FCC5D0D3C36}"/>
              </a:ext>
            </a:extLst>
          </p:cNvPr>
          <p:cNvSpPr>
            <a:spLocks noGrp="1"/>
          </p:cNvSpPr>
          <p:nvPr>
            <p:ph type="title"/>
          </p:nvPr>
        </p:nvSpPr>
        <p:spPr>
          <a:xfrm>
            <a:off x="524256" y="4767072"/>
            <a:ext cx="6594189" cy="1625210"/>
          </a:xfrm>
        </p:spPr>
        <p:txBody>
          <a:bodyPr>
            <a:normAutofit/>
          </a:bodyPr>
          <a:lstStyle/>
          <a:p>
            <a:pPr algn="r"/>
            <a:r>
              <a:rPr lang="en-US">
                <a:solidFill>
                  <a:srgbClr val="FFFFFF"/>
                </a:solidFill>
                <a:latin typeface="Times New Roman" panose="02020603050405020304" pitchFamily="18" charset="0"/>
                <a:cs typeface="Times New Roman" panose="02020603050405020304" pitchFamily="18" charset="0"/>
              </a:rPr>
              <a:t>Creating a Social Movement</a:t>
            </a:r>
          </a:p>
        </p:txBody>
      </p:sp>
      <p:pic>
        <p:nvPicPr>
          <p:cNvPr id="4098" name="Picture 2" descr="Image result for increase teachers pay k-12 protests">
            <a:extLst>
              <a:ext uri="{FF2B5EF4-FFF2-40B4-BE49-F238E27FC236}">
                <a16:creationId xmlns:a16="http://schemas.microsoft.com/office/drawing/2014/main" id="{C423ED7C-3E0E-4A25-920D-91E74FAD669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552" r="2" b="2"/>
          <a:stretch/>
        </p:blipFill>
        <p:spPr bwMode="auto">
          <a:xfrm>
            <a:off x="327547" y="321733"/>
            <a:ext cx="7058306" cy="4107392"/>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06AD3E90-B448-44CD-B0CE-6B1B382BC61C}"/>
              </a:ext>
            </a:extLst>
          </p:cNvPr>
          <p:cNvSpPr>
            <a:spLocks noGrp="1"/>
          </p:cNvSpPr>
          <p:nvPr>
            <p:ph idx="1"/>
          </p:nvPr>
        </p:nvSpPr>
        <p:spPr>
          <a:xfrm>
            <a:off x="8029319" y="917725"/>
            <a:ext cx="3424739" cy="4852362"/>
          </a:xfrm>
        </p:spPr>
        <p:txBody>
          <a:bodyPr anchor="ctr">
            <a:normAutofit/>
          </a:bodyPr>
          <a:lstStyle/>
          <a:p>
            <a:pPr marL="0" indent="0">
              <a:buNone/>
            </a:pPr>
            <a:r>
              <a:rPr lang="en-US" sz="2000">
                <a:solidFill>
                  <a:srgbClr val="FFFFFF"/>
                </a:solidFill>
              </a:rPr>
              <a:t>Increasing Education Funding </a:t>
            </a:r>
          </a:p>
          <a:p>
            <a:pPr marL="0" indent="0">
              <a:buNone/>
            </a:pPr>
            <a:endParaRPr lang="en-US" sz="2000">
              <a:solidFill>
                <a:srgbClr val="FFFFFF"/>
              </a:solidFill>
            </a:endParaRPr>
          </a:p>
        </p:txBody>
      </p:sp>
    </p:spTree>
    <p:extLst>
      <p:ext uri="{BB962C8B-B14F-4D97-AF65-F5344CB8AC3E}">
        <p14:creationId xmlns:p14="http://schemas.microsoft.com/office/powerpoint/2010/main" val="1019074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EE1FC7B4-E4A7-4452-B413-1A623E3A72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13">
            <a:extLst>
              <a:ext uri="{FF2B5EF4-FFF2-40B4-BE49-F238E27FC236}">
                <a16:creationId xmlns:a16="http://schemas.microsoft.com/office/drawing/2014/main" id="{E0709AF0-24F0-4486-B189-BE6386BD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reeform 11">
            <a:extLst>
              <a:ext uri="{FF2B5EF4-FFF2-40B4-BE49-F238E27FC236}">
                <a16:creationId xmlns:a16="http://schemas.microsoft.com/office/drawing/2014/main" id="{FBE3B62F-5853-4A3C-B050-6186351A71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55D21F6-D092-42B3-93AF-5FCC5D0D3C36}"/>
              </a:ext>
            </a:extLst>
          </p:cNvPr>
          <p:cNvSpPr>
            <a:spLocks noGrp="1"/>
          </p:cNvSpPr>
          <p:nvPr>
            <p:ph type="title"/>
          </p:nvPr>
        </p:nvSpPr>
        <p:spPr>
          <a:xfrm>
            <a:off x="833002" y="448253"/>
            <a:ext cx="10520702" cy="1325563"/>
          </a:xfrm>
        </p:spPr>
        <p:txBody>
          <a:bodyPr>
            <a:normAutofit/>
          </a:bodyPr>
          <a:lstStyle/>
          <a:p>
            <a:r>
              <a:rPr lang="en-US">
                <a:latin typeface="Times New Roman" panose="02020603050405020304" pitchFamily="18" charset="0"/>
                <a:cs typeface="Times New Roman" panose="02020603050405020304" pitchFamily="18" charset="0"/>
              </a:rPr>
              <a:t>Frame </a:t>
            </a:r>
          </a:p>
        </p:txBody>
      </p:sp>
      <p:sp>
        <p:nvSpPr>
          <p:cNvPr id="3" name="Content Placeholder 2">
            <a:extLst>
              <a:ext uri="{FF2B5EF4-FFF2-40B4-BE49-F238E27FC236}">
                <a16:creationId xmlns:a16="http://schemas.microsoft.com/office/drawing/2014/main" id="{06AD3E90-B448-44CD-B0CE-6B1B382BC61C}"/>
              </a:ext>
            </a:extLst>
          </p:cNvPr>
          <p:cNvSpPr>
            <a:spLocks noGrp="1"/>
          </p:cNvSpPr>
          <p:nvPr>
            <p:ph idx="1"/>
          </p:nvPr>
        </p:nvSpPr>
        <p:spPr>
          <a:xfrm>
            <a:off x="838200" y="2191807"/>
            <a:ext cx="4936067" cy="3985155"/>
          </a:xfrm>
        </p:spPr>
        <p:txBody>
          <a:bodyPr>
            <a:normAutofit/>
          </a:bodyPr>
          <a:lstStyle/>
          <a:p>
            <a:pPr marL="0" indent="0">
              <a:buNone/>
            </a:pPr>
            <a:r>
              <a:rPr lang="en-US" sz="2000" u="sng" dirty="0">
                <a:latin typeface="Times New Roman" panose="02020603050405020304" pitchFamily="18" charset="0"/>
                <a:cs typeface="Times New Roman" panose="02020603050405020304" pitchFamily="18" charset="0"/>
              </a:rPr>
              <a:t>Increasing education funding for teachers in all learning institutions </a:t>
            </a:r>
          </a:p>
          <a:p>
            <a:pPr marL="0" indent="0">
              <a:buNone/>
            </a:pPr>
            <a:r>
              <a:rPr lang="en-US" sz="2000" dirty="0">
                <a:latin typeface="Times New Roman" panose="02020603050405020304" pitchFamily="18" charset="0"/>
                <a:cs typeface="Times New Roman" panose="02020603050405020304" pitchFamily="18" charset="0"/>
              </a:rPr>
              <a:t>Rising costs of living </a:t>
            </a:r>
          </a:p>
          <a:p>
            <a:pPr marL="0" indent="0">
              <a:buNone/>
            </a:pPr>
            <a:r>
              <a:rPr lang="en-US" sz="2000" dirty="0">
                <a:latin typeface="Times New Roman" panose="02020603050405020304" pitchFamily="18" charset="0"/>
                <a:cs typeface="Times New Roman" panose="02020603050405020304" pitchFamily="18" charset="0"/>
              </a:rPr>
              <a:t>Funding should be available for all students regardless of the ethnic or racial background </a:t>
            </a:r>
          </a:p>
          <a:p>
            <a:pPr marL="0" indent="0">
              <a:buNone/>
            </a:pPr>
            <a:r>
              <a:rPr lang="en-US" sz="2000" dirty="0">
                <a:latin typeface="Times New Roman" panose="02020603050405020304" pitchFamily="18" charset="0"/>
                <a:cs typeface="Times New Roman" panose="02020603050405020304" pitchFamily="18" charset="0"/>
              </a:rPr>
              <a:t>Reducing discrimination in the way funding is done </a:t>
            </a:r>
          </a:p>
          <a:p>
            <a:pPr marL="0" indent="0">
              <a:buNone/>
            </a:pPr>
            <a:r>
              <a:rPr lang="en-US" sz="2000" dirty="0">
                <a:latin typeface="Times New Roman" panose="02020603050405020304" pitchFamily="18" charset="0"/>
                <a:cs typeface="Times New Roman" panose="02020603050405020304" pitchFamily="18" charset="0"/>
              </a:rPr>
              <a:t>Access to other advantages by all students and teachers. </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p:txBody>
      </p:sp>
      <p:pic>
        <p:nvPicPr>
          <p:cNvPr id="3074" name="Picture 2" descr="Image result for teachers protests for k-12">
            <a:extLst>
              <a:ext uri="{FF2B5EF4-FFF2-40B4-BE49-F238E27FC236}">
                <a16:creationId xmlns:a16="http://schemas.microsoft.com/office/drawing/2014/main" id="{B7E02E20-1812-4D3E-8886-E3EAEF747A6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17734" y="2450125"/>
            <a:ext cx="4935970" cy="3468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3708958"/>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EE1FC7B4-E4A7-4452-B413-1A623E3A72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Freeform 13">
            <a:extLst>
              <a:ext uri="{FF2B5EF4-FFF2-40B4-BE49-F238E27FC236}">
                <a16:creationId xmlns:a16="http://schemas.microsoft.com/office/drawing/2014/main" id="{E0709AF0-24F0-4486-B189-BE6386BD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Freeform 11">
            <a:extLst>
              <a:ext uri="{FF2B5EF4-FFF2-40B4-BE49-F238E27FC236}">
                <a16:creationId xmlns:a16="http://schemas.microsoft.com/office/drawing/2014/main" id="{FBE3B62F-5853-4A3C-B050-6186351A71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55D21F6-D092-42B3-93AF-5FCC5D0D3C36}"/>
              </a:ext>
            </a:extLst>
          </p:cNvPr>
          <p:cNvSpPr>
            <a:spLocks noGrp="1"/>
          </p:cNvSpPr>
          <p:nvPr>
            <p:ph type="title"/>
          </p:nvPr>
        </p:nvSpPr>
        <p:spPr>
          <a:xfrm>
            <a:off x="833002" y="448253"/>
            <a:ext cx="10520702" cy="1325563"/>
          </a:xfrm>
        </p:spPr>
        <p:txBody>
          <a:bodyPr>
            <a:normAutofit/>
          </a:bodyPr>
          <a:lstStyle/>
          <a:p>
            <a:r>
              <a:rPr lang="en-US">
                <a:latin typeface="Times New Roman" panose="02020603050405020304" pitchFamily="18" charset="0"/>
                <a:cs typeface="Times New Roman" panose="02020603050405020304" pitchFamily="18" charset="0"/>
              </a:rPr>
              <a:t>K-12 funding remains below the pre-recession levels</a:t>
            </a:r>
          </a:p>
        </p:txBody>
      </p:sp>
      <p:sp>
        <p:nvSpPr>
          <p:cNvPr id="1030" name="Content Placeholder 1029">
            <a:extLst>
              <a:ext uri="{FF2B5EF4-FFF2-40B4-BE49-F238E27FC236}">
                <a16:creationId xmlns:a16="http://schemas.microsoft.com/office/drawing/2014/main" id="{3E672E8C-B5B7-4CE8-99E8-AFDD70A2702E}"/>
              </a:ext>
            </a:extLst>
          </p:cNvPr>
          <p:cNvSpPr>
            <a:spLocks noGrp="1"/>
          </p:cNvSpPr>
          <p:nvPr>
            <p:ph idx="1"/>
          </p:nvPr>
        </p:nvSpPr>
        <p:spPr>
          <a:xfrm>
            <a:off x="838200" y="2191807"/>
            <a:ext cx="4936067" cy="3985155"/>
          </a:xfrm>
        </p:spPr>
        <p:txBody>
          <a:bodyPr>
            <a:normAutofit/>
          </a:bodyPr>
          <a:lstStyle/>
          <a:p>
            <a:r>
              <a:rPr lang="en-US" sz="2000" dirty="0"/>
              <a:t>That teachers need to continue teaching. </a:t>
            </a:r>
          </a:p>
          <a:p>
            <a:r>
              <a:rPr lang="en-US" sz="2000" dirty="0"/>
              <a:t>Students need to stay in schools. </a:t>
            </a:r>
          </a:p>
          <a:p>
            <a:r>
              <a:rPr lang="en-US" sz="2000" dirty="0"/>
              <a:t>Most states had cut the funding for formula one that even the last year boost in funding did not restore funding to precision levels </a:t>
            </a:r>
          </a:p>
        </p:txBody>
      </p:sp>
      <p:pic>
        <p:nvPicPr>
          <p:cNvPr id="1026" name="Picture 2" descr="Image result for images of k-12 program">
            <a:extLst>
              <a:ext uri="{FF2B5EF4-FFF2-40B4-BE49-F238E27FC236}">
                <a16:creationId xmlns:a16="http://schemas.microsoft.com/office/drawing/2014/main" id="{4375A36A-45CE-486C-B97A-3BD90DD283C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707" b="-1"/>
          <a:stretch/>
        </p:blipFill>
        <p:spPr bwMode="auto">
          <a:xfrm>
            <a:off x="6417734" y="2748209"/>
            <a:ext cx="4935970" cy="2872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4093294"/>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EE1FC7B4-E4A7-4452-B413-1A623E3A72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13">
            <a:extLst>
              <a:ext uri="{FF2B5EF4-FFF2-40B4-BE49-F238E27FC236}">
                <a16:creationId xmlns:a16="http://schemas.microsoft.com/office/drawing/2014/main" id="{E0709AF0-24F0-4486-B189-BE6386BD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reeform 11">
            <a:extLst>
              <a:ext uri="{FF2B5EF4-FFF2-40B4-BE49-F238E27FC236}">
                <a16:creationId xmlns:a16="http://schemas.microsoft.com/office/drawing/2014/main" id="{FBE3B62F-5853-4A3C-B050-6186351A71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55D21F6-D092-42B3-93AF-5FCC5D0D3C36}"/>
              </a:ext>
            </a:extLst>
          </p:cNvPr>
          <p:cNvSpPr>
            <a:spLocks noGrp="1"/>
          </p:cNvSpPr>
          <p:nvPr>
            <p:ph type="title"/>
          </p:nvPr>
        </p:nvSpPr>
        <p:spPr>
          <a:xfrm>
            <a:off x="833002" y="448253"/>
            <a:ext cx="10520702" cy="1325563"/>
          </a:xfrm>
        </p:spPr>
        <p:txBody>
          <a:bodyPr>
            <a:normAutofit/>
          </a:bodyPr>
          <a:lstStyle/>
          <a:p>
            <a:r>
              <a:rPr lang="en-US" dirty="0">
                <a:latin typeface="Times New Roman" panose="02020603050405020304" pitchFamily="18" charset="0"/>
                <a:cs typeface="Times New Roman" panose="02020603050405020304" pitchFamily="18" charset="0"/>
              </a:rPr>
              <a:t>1. What </a:t>
            </a:r>
            <a:r>
              <a:rPr lang="en-US" u="sng" dirty="0">
                <a:latin typeface="Times New Roman" panose="02020603050405020304" pitchFamily="18" charset="0"/>
                <a:cs typeface="Times New Roman" panose="02020603050405020304" pitchFamily="18" charset="0"/>
              </a:rPr>
              <a:t>social movements </a:t>
            </a:r>
            <a:r>
              <a:rPr lang="en-US" dirty="0">
                <a:latin typeface="Times New Roman" panose="02020603050405020304" pitchFamily="18" charset="0"/>
                <a:cs typeface="Times New Roman" panose="02020603050405020304" pitchFamily="18" charset="0"/>
              </a:rPr>
              <a:t>are available that could fuel your movement at this time? </a:t>
            </a:r>
          </a:p>
        </p:txBody>
      </p:sp>
      <p:sp>
        <p:nvSpPr>
          <p:cNvPr id="3" name="Content Placeholder 2">
            <a:extLst>
              <a:ext uri="{FF2B5EF4-FFF2-40B4-BE49-F238E27FC236}">
                <a16:creationId xmlns:a16="http://schemas.microsoft.com/office/drawing/2014/main" id="{06AD3E90-B448-44CD-B0CE-6B1B382BC61C}"/>
              </a:ext>
            </a:extLst>
          </p:cNvPr>
          <p:cNvSpPr>
            <a:spLocks noGrp="1"/>
          </p:cNvSpPr>
          <p:nvPr>
            <p:ph idx="1"/>
          </p:nvPr>
        </p:nvSpPr>
        <p:spPr>
          <a:xfrm>
            <a:off x="838200" y="2191807"/>
            <a:ext cx="4936067" cy="3985155"/>
          </a:xfrm>
        </p:spPr>
        <p:txBody>
          <a:bodyPr>
            <a:normAutofit/>
          </a:bodyPr>
          <a:lstStyle/>
          <a:p>
            <a:r>
              <a:rPr lang="en-US" sz="2000" dirty="0">
                <a:latin typeface="Times New Roman" panose="02020603050405020304" pitchFamily="18" charset="0"/>
                <a:cs typeface="Times New Roman" panose="02020603050405020304" pitchFamily="18" charset="0"/>
              </a:rPr>
              <a:t>Despite states increasing high education funding, K-12 funding remains below the precision levels.  These has prompted to proceed to protests, strikes and walkouts to state capitals in the previous year to demand for a better pay, better working conditions and benefits. Also, there will be protests this year as well for the same since no changes have been done. </a:t>
            </a:r>
          </a:p>
          <a:p>
            <a:endParaRPr lang="en-US" sz="2000" dirty="0">
              <a:latin typeface="Times New Roman" panose="02020603050405020304" pitchFamily="18" charset="0"/>
              <a:cs typeface="Times New Roman" panose="02020603050405020304" pitchFamily="18" charset="0"/>
            </a:endParaRPr>
          </a:p>
        </p:txBody>
      </p:sp>
      <p:pic>
        <p:nvPicPr>
          <p:cNvPr id="2050" name="Picture 2" descr="Image result for teachers protests for k-12">
            <a:extLst>
              <a:ext uri="{FF2B5EF4-FFF2-40B4-BE49-F238E27FC236}">
                <a16:creationId xmlns:a16="http://schemas.microsoft.com/office/drawing/2014/main" id="{BBDF29AF-BB9E-46AB-A408-D22010D88BB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17734" y="2530581"/>
            <a:ext cx="4935970" cy="3307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4846244"/>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EE1FC7B4-E4A7-4452-B413-1A623E3A72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13">
            <a:extLst>
              <a:ext uri="{FF2B5EF4-FFF2-40B4-BE49-F238E27FC236}">
                <a16:creationId xmlns:a16="http://schemas.microsoft.com/office/drawing/2014/main" id="{E0709AF0-24F0-4486-B189-BE6386BD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reeform 11">
            <a:extLst>
              <a:ext uri="{FF2B5EF4-FFF2-40B4-BE49-F238E27FC236}">
                <a16:creationId xmlns:a16="http://schemas.microsoft.com/office/drawing/2014/main" id="{FBE3B62F-5853-4A3C-B050-6186351A71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55D21F6-D092-42B3-93AF-5FCC5D0D3C36}"/>
              </a:ext>
            </a:extLst>
          </p:cNvPr>
          <p:cNvSpPr>
            <a:spLocks noGrp="1"/>
          </p:cNvSpPr>
          <p:nvPr>
            <p:ph type="title"/>
          </p:nvPr>
        </p:nvSpPr>
        <p:spPr>
          <a:xfrm>
            <a:off x="833002" y="448253"/>
            <a:ext cx="10520702" cy="1325563"/>
          </a:xfrm>
        </p:spPr>
        <p:txBody>
          <a:bodyPr>
            <a:normAutofit/>
          </a:bodyPr>
          <a:lstStyle/>
          <a:p>
            <a:r>
              <a:rPr lang="en-US">
                <a:latin typeface="Times New Roman" panose="02020603050405020304" pitchFamily="18" charset="0"/>
                <a:cs typeface="Times New Roman" panose="02020603050405020304" pitchFamily="18" charset="0"/>
              </a:rPr>
              <a:t>2. What </a:t>
            </a:r>
            <a:r>
              <a:rPr lang="en-US" u="sng">
                <a:latin typeface="Times New Roman" panose="02020603050405020304" pitchFamily="18" charset="0"/>
                <a:cs typeface="Times New Roman" panose="02020603050405020304" pitchFamily="18" charset="0"/>
              </a:rPr>
              <a:t>current cultural changes </a:t>
            </a:r>
            <a:r>
              <a:rPr lang="en-US">
                <a:latin typeface="Times New Roman" panose="02020603050405020304" pitchFamily="18" charset="0"/>
                <a:cs typeface="Times New Roman" panose="02020603050405020304" pitchFamily="18" charset="0"/>
              </a:rPr>
              <a:t>will support your issue and influence your movement?</a:t>
            </a:r>
          </a:p>
        </p:txBody>
      </p:sp>
      <p:sp>
        <p:nvSpPr>
          <p:cNvPr id="3" name="Content Placeholder 2">
            <a:extLst>
              <a:ext uri="{FF2B5EF4-FFF2-40B4-BE49-F238E27FC236}">
                <a16:creationId xmlns:a16="http://schemas.microsoft.com/office/drawing/2014/main" id="{06AD3E90-B448-44CD-B0CE-6B1B382BC61C}"/>
              </a:ext>
            </a:extLst>
          </p:cNvPr>
          <p:cNvSpPr>
            <a:spLocks noGrp="1"/>
          </p:cNvSpPr>
          <p:nvPr>
            <p:ph idx="1"/>
          </p:nvPr>
        </p:nvSpPr>
        <p:spPr>
          <a:xfrm>
            <a:off x="838200" y="2191807"/>
            <a:ext cx="4936067" cy="3985155"/>
          </a:xfrm>
        </p:spPr>
        <p:txBody>
          <a:bodyPr>
            <a:normAutofit/>
          </a:bodyPr>
          <a:lstStyle/>
          <a:p>
            <a:r>
              <a:rPr lang="en-US" sz="1900">
                <a:latin typeface="Times New Roman" panose="02020603050405020304" pitchFamily="18" charset="0"/>
                <a:cs typeface="Times New Roman" panose="02020603050405020304" pitchFamily="18" charset="0"/>
              </a:rPr>
              <a:t>We are living in a society that has realize the benefits of education.</a:t>
            </a:r>
          </a:p>
          <a:p>
            <a:r>
              <a:rPr lang="en-US" sz="1900">
                <a:latin typeface="Times New Roman" panose="02020603050405020304" pitchFamily="18" charset="0"/>
                <a:cs typeface="Times New Roman" panose="02020603050405020304" pitchFamily="18" charset="0"/>
              </a:rPr>
              <a:t>Students have the </a:t>
            </a:r>
            <a:r>
              <a:rPr lang="en-US" sz="1900" u="sng">
                <a:latin typeface="Times New Roman" panose="02020603050405020304" pitchFamily="18" charset="0"/>
                <a:cs typeface="Times New Roman" panose="02020603050405020304" pitchFamily="18" charset="0"/>
              </a:rPr>
              <a:t>right to education</a:t>
            </a:r>
            <a:r>
              <a:rPr lang="en-US" sz="1900">
                <a:latin typeface="Times New Roman" panose="02020603050405020304" pitchFamily="18" charset="0"/>
                <a:cs typeface="Times New Roman" panose="02020603050405020304" pitchFamily="18" charset="0"/>
              </a:rPr>
              <a:t>, </a:t>
            </a:r>
            <a:r>
              <a:rPr lang="en-US" sz="1900" u="sng">
                <a:latin typeface="Times New Roman" panose="02020603050405020304" pitchFamily="18" charset="0"/>
                <a:cs typeface="Times New Roman" panose="02020603050405020304" pitchFamily="18" charset="0"/>
              </a:rPr>
              <a:t>women and girls </a:t>
            </a:r>
            <a:r>
              <a:rPr lang="en-US" sz="1900">
                <a:latin typeface="Times New Roman" panose="02020603050405020304" pitchFamily="18" charset="0"/>
                <a:cs typeface="Times New Roman" panose="02020603050405020304" pitchFamily="18" charset="0"/>
              </a:rPr>
              <a:t>as well have been the vulnerable population to </a:t>
            </a:r>
            <a:r>
              <a:rPr lang="en-US" sz="1900" u="sng">
                <a:latin typeface="Times New Roman" panose="02020603050405020304" pitchFamily="18" charset="0"/>
                <a:cs typeface="Times New Roman" panose="02020603050405020304" pitchFamily="18" charset="0"/>
              </a:rPr>
              <a:t>disparities in education </a:t>
            </a:r>
          </a:p>
          <a:p>
            <a:r>
              <a:rPr lang="en-US" sz="1900">
                <a:latin typeface="Times New Roman" panose="02020603050405020304" pitchFamily="18" charset="0"/>
                <a:cs typeface="Times New Roman" panose="02020603050405020304" pitchFamily="18" charset="0"/>
              </a:rPr>
              <a:t>What about the </a:t>
            </a:r>
            <a:r>
              <a:rPr lang="en-US" sz="1900" u="sng">
                <a:latin typeface="Times New Roman" panose="02020603050405020304" pitchFamily="18" charset="0"/>
                <a:cs typeface="Times New Roman" panose="02020603050405020304" pitchFamily="18" charset="0"/>
              </a:rPr>
              <a:t>right for increasing teachers pay</a:t>
            </a:r>
            <a:r>
              <a:rPr lang="en-US" sz="1900">
                <a:latin typeface="Times New Roman" panose="02020603050405020304" pitchFamily="18" charset="0"/>
                <a:cs typeface="Times New Roman" panose="02020603050405020304" pitchFamily="18" charset="0"/>
              </a:rPr>
              <a:t> so that students can get quality education throughout the year?</a:t>
            </a:r>
          </a:p>
          <a:p>
            <a:r>
              <a:rPr lang="en-US" sz="1900">
                <a:latin typeface="Times New Roman" panose="02020603050405020304" pitchFamily="18" charset="0"/>
                <a:cs typeface="Times New Roman" panose="02020603050405020304" pitchFamily="18" charset="0"/>
              </a:rPr>
              <a:t>We believe in </a:t>
            </a:r>
            <a:r>
              <a:rPr lang="en-US" sz="1900" u="sng">
                <a:latin typeface="Times New Roman" panose="02020603050405020304" pitchFamily="18" charset="0"/>
                <a:cs typeface="Times New Roman" panose="02020603050405020304" pitchFamily="18" charset="0"/>
              </a:rPr>
              <a:t>equal opportunities </a:t>
            </a:r>
            <a:r>
              <a:rPr lang="en-US" sz="1900">
                <a:latin typeface="Times New Roman" panose="02020603050405020304" pitchFamily="18" charset="0"/>
                <a:cs typeface="Times New Roman" panose="02020603050405020304" pitchFamily="18" charset="0"/>
              </a:rPr>
              <a:t>for all the teachers. Other states and countries have considered increasing their teachers pay and thus our teachers as well should be considered.</a:t>
            </a:r>
          </a:p>
          <a:p>
            <a:endParaRPr lang="en-US" sz="1900">
              <a:latin typeface="Times New Roman" panose="02020603050405020304" pitchFamily="18" charset="0"/>
              <a:cs typeface="Times New Roman" panose="02020603050405020304" pitchFamily="18" charset="0"/>
            </a:endParaRPr>
          </a:p>
        </p:txBody>
      </p:sp>
      <p:pic>
        <p:nvPicPr>
          <p:cNvPr id="5122" name="Picture 2" descr="Image result for increase teachers pay k-12 protests">
            <a:extLst>
              <a:ext uri="{FF2B5EF4-FFF2-40B4-BE49-F238E27FC236}">
                <a16:creationId xmlns:a16="http://schemas.microsoft.com/office/drawing/2014/main" id="{F97A9F95-D04E-4625-8360-6CF48CBCF01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17734" y="3302080"/>
            <a:ext cx="4935970" cy="17646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841645"/>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6148" name="Rectangle 70">
            <a:extLst>
              <a:ext uri="{FF2B5EF4-FFF2-40B4-BE49-F238E27FC236}">
                <a16:creationId xmlns:a16="http://schemas.microsoft.com/office/drawing/2014/main" id="{EE1FC7B4-E4A7-4452-B413-1A623E3A72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9" name="Freeform 13">
            <a:extLst>
              <a:ext uri="{FF2B5EF4-FFF2-40B4-BE49-F238E27FC236}">
                <a16:creationId xmlns:a16="http://schemas.microsoft.com/office/drawing/2014/main" id="{E0709AF0-24F0-4486-B189-BE6386BD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0" name="Freeform 11">
            <a:extLst>
              <a:ext uri="{FF2B5EF4-FFF2-40B4-BE49-F238E27FC236}">
                <a16:creationId xmlns:a16="http://schemas.microsoft.com/office/drawing/2014/main" id="{FBE3B62F-5853-4A3C-B050-6186351A71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55D21F6-D092-42B3-93AF-5FCC5D0D3C36}"/>
              </a:ext>
            </a:extLst>
          </p:cNvPr>
          <p:cNvSpPr>
            <a:spLocks noGrp="1"/>
          </p:cNvSpPr>
          <p:nvPr>
            <p:ph type="title"/>
          </p:nvPr>
        </p:nvSpPr>
        <p:spPr>
          <a:xfrm>
            <a:off x="833002" y="448253"/>
            <a:ext cx="10520702" cy="1325563"/>
          </a:xfrm>
        </p:spPr>
        <p:txBody>
          <a:bodyPr>
            <a:normAutofit/>
          </a:bodyPr>
          <a:lstStyle/>
          <a:p>
            <a:r>
              <a:rPr lang="en-US">
                <a:latin typeface="Times New Roman" panose="02020603050405020304" pitchFamily="18" charset="0"/>
                <a:cs typeface="Times New Roman" panose="02020603050405020304" pitchFamily="18" charset="0"/>
              </a:rPr>
              <a:t>3. What organizational resources are available for the movement?</a:t>
            </a:r>
          </a:p>
        </p:txBody>
      </p:sp>
      <p:sp>
        <p:nvSpPr>
          <p:cNvPr id="3" name="Content Placeholder 2">
            <a:extLst>
              <a:ext uri="{FF2B5EF4-FFF2-40B4-BE49-F238E27FC236}">
                <a16:creationId xmlns:a16="http://schemas.microsoft.com/office/drawing/2014/main" id="{06AD3E90-B448-44CD-B0CE-6B1B382BC61C}"/>
              </a:ext>
            </a:extLst>
          </p:cNvPr>
          <p:cNvSpPr>
            <a:spLocks noGrp="1"/>
          </p:cNvSpPr>
          <p:nvPr>
            <p:ph idx="1"/>
          </p:nvPr>
        </p:nvSpPr>
        <p:spPr>
          <a:xfrm>
            <a:off x="838200" y="2191807"/>
            <a:ext cx="4936067" cy="3985155"/>
          </a:xfrm>
        </p:spPr>
        <p:txBody>
          <a:bodyPr>
            <a:normAutofit/>
          </a:bodyPr>
          <a:lstStyle/>
          <a:p>
            <a:r>
              <a:rPr lang="en-US" sz="2000">
                <a:latin typeface="Times New Roman" panose="02020603050405020304" pitchFamily="18" charset="0"/>
                <a:cs typeface="Times New Roman" panose="02020603050405020304" pitchFamily="18" charset="0"/>
              </a:rPr>
              <a:t>Many teachers have started making organizations that they can contribute the little pay they have to make their lives better. </a:t>
            </a:r>
          </a:p>
          <a:p>
            <a:r>
              <a:rPr lang="en-US" sz="2000">
                <a:latin typeface="Times New Roman" panose="02020603050405020304" pitchFamily="18" charset="0"/>
                <a:cs typeface="Times New Roman" panose="02020603050405020304" pitchFamily="18" charset="0"/>
              </a:rPr>
              <a:t>Further, teachers have developed welfare organizations that can take care of them in  case of problems. </a:t>
            </a:r>
          </a:p>
          <a:p>
            <a:r>
              <a:rPr lang="en-US" sz="2000">
                <a:latin typeface="Times New Roman" panose="02020603050405020304" pitchFamily="18" charset="0"/>
                <a:cs typeface="Times New Roman" panose="02020603050405020304" pitchFamily="18" charset="0"/>
              </a:rPr>
              <a:t>Students, as well realized the problems that teachers are going through and they are digging deep into their parent’s resources to add teachers an extra income for the extra hours that teachers spend with them. </a:t>
            </a:r>
          </a:p>
          <a:p>
            <a:endParaRPr lang="en-US" sz="2000">
              <a:latin typeface="Times New Roman" panose="02020603050405020304" pitchFamily="18" charset="0"/>
              <a:cs typeface="Times New Roman" panose="02020603050405020304" pitchFamily="18" charset="0"/>
            </a:endParaRPr>
          </a:p>
        </p:txBody>
      </p:sp>
      <p:pic>
        <p:nvPicPr>
          <p:cNvPr id="6146" name="Picture 2" descr="Image result for images of k-12 program">
            <a:extLst>
              <a:ext uri="{FF2B5EF4-FFF2-40B4-BE49-F238E27FC236}">
                <a16:creationId xmlns:a16="http://schemas.microsoft.com/office/drawing/2014/main" id="{03839944-1F0A-49C4-8FCE-3610108100C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17734" y="2329830"/>
            <a:ext cx="4935970" cy="3709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0923797"/>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D21F6-D092-42B3-93AF-5FCC5D0D3C36}"/>
              </a:ext>
            </a:extLst>
          </p:cNvPr>
          <p:cNvSpPr>
            <a:spLocks noGrp="1"/>
          </p:cNvSpPr>
          <p:nvPr>
            <p:ph type="title"/>
          </p:nvPr>
        </p:nvSpPr>
        <p:spPr>
          <a:xfrm>
            <a:off x="648929" y="629266"/>
            <a:ext cx="5127031" cy="1676603"/>
          </a:xfrm>
        </p:spPr>
        <p:txBody>
          <a:bodyPr>
            <a:normAutofit/>
          </a:bodyPr>
          <a:lstStyle/>
          <a:p>
            <a:r>
              <a:rPr lang="en-US" sz="3700">
                <a:latin typeface="Times New Roman" panose="02020603050405020304" pitchFamily="18" charset="0"/>
                <a:cs typeface="Times New Roman" panose="02020603050405020304" pitchFamily="18" charset="0"/>
              </a:rPr>
              <a:t>4. What </a:t>
            </a:r>
            <a:r>
              <a:rPr lang="en-US" sz="3700" u="sng">
                <a:latin typeface="Times New Roman" panose="02020603050405020304" pitchFamily="18" charset="0"/>
                <a:cs typeface="Times New Roman" panose="02020603050405020304" pitchFamily="18" charset="0"/>
              </a:rPr>
              <a:t>political opportunities can your movement exploit?</a:t>
            </a:r>
            <a:endParaRPr lang="en-US" sz="370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6AD3E90-B448-44CD-B0CE-6B1B382BC61C}"/>
              </a:ext>
            </a:extLst>
          </p:cNvPr>
          <p:cNvSpPr>
            <a:spLocks noGrp="1"/>
          </p:cNvSpPr>
          <p:nvPr>
            <p:ph idx="1"/>
          </p:nvPr>
        </p:nvSpPr>
        <p:spPr>
          <a:xfrm>
            <a:off x="648930" y="2438400"/>
            <a:ext cx="5127029" cy="3785419"/>
          </a:xfrm>
        </p:spPr>
        <p:txBody>
          <a:bodyPr>
            <a:normAutofit/>
          </a:bodyPr>
          <a:lstStyle/>
          <a:p>
            <a:r>
              <a:rPr lang="en-US" sz="2000">
                <a:latin typeface="Times New Roman" panose="02020603050405020304" pitchFamily="18" charset="0"/>
                <a:cs typeface="Times New Roman" panose="02020603050405020304" pitchFamily="18" charset="0"/>
              </a:rPr>
              <a:t>Maryland Kirwan Commission on Innovation and Excellence in Education recommended that teachers should be entitled to a 10 percent hike in salary. </a:t>
            </a:r>
          </a:p>
          <a:p>
            <a:r>
              <a:rPr lang="en-US" sz="2000">
                <a:latin typeface="Times New Roman" panose="02020603050405020304" pitchFamily="18" charset="0"/>
                <a:cs typeface="Times New Roman" panose="02020603050405020304" pitchFamily="18" charset="0"/>
              </a:rPr>
              <a:t>The study had  identified that teachers get 25 percent less than other comparable professionals with similar capabilities and education. </a:t>
            </a:r>
          </a:p>
          <a:p>
            <a:r>
              <a:rPr lang="en-US" sz="2000">
                <a:latin typeface="Times New Roman" panose="02020603050405020304" pitchFamily="18" charset="0"/>
                <a:cs typeface="Times New Roman" panose="02020603050405020304" pitchFamily="18" charset="0"/>
              </a:rPr>
              <a:t>The amount provided by the states is not enough for teachers pay and thus federal government should intervene. </a:t>
            </a:r>
          </a:p>
          <a:p>
            <a:endParaRPr lang="en-US" sz="2000">
              <a:latin typeface="Times New Roman" panose="02020603050405020304" pitchFamily="18" charset="0"/>
              <a:cs typeface="Times New Roman" panose="02020603050405020304" pitchFamily="18" charset="0"/>
            </a:endParaRPr>
          </a:p>
        </p:txBody>
      </p:sp>
      <p:pic>
        <p:nvPicPr>
          <p:cNvPr id="7170" name="Picture 2" descr="States Provide Nearly Half of Public School Funding">
            <a:extLst>
              <a:ext uri="{FF2B5EF4-FFF2-40B4-BE49-F238E27FC236}">
                <a16:creationId xmlns:a16="http://schemas.microsoft.com/office/drawing/2014/main" id="{7C3B9FB7-8FBE-423E-B9B2-98A47D6FDA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64"/>
          <a:stretch/>
        </p:blipFill>
        <p:spPr bwMode="auto">
          <a:xfrm>
            <a:off x="6090612" y="10"/>
            <a:ext cx="6101387"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0568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D21F6-D092-42B3-93AF-5FCC5D0D3C36}"/>
              </a:ext>
            </a:extLst>
          </p:cNvPr>
          <p:cNvSpPr>
            <a:spLocks noGrp="1"/>
          </p:cNvSpPr>
          <p:nvPr>
            <p:ph type="title"/>
          </p:nvPr>
        </p:nvSpPr>
        <p:spPr>
          <a:xfrm>
            <a:off x="1571811" y="1573586"/>
            <a:ext cx="9122584" cy="1325563"/>
          </a:xfrm>
        </p:spPr>
        <p:txBody>
          <a:bodyPr>
            <a:normAutofit/>
          </a:bodyPr>
          <a:lstStyle/>
          <a:p>
            <a:r>
              <a:rPr lang="en-US">
                <a:latin typeface="Times New Roman" panose="02020603050405020304" pitchFamily="18" charset="0"/>
                <a:cs typeface="Times New Roman" panose="02020603050405020304" pitchFamily="18" charset="0"/>
              </a:rPr>
              <a:t>5. What were the </a:t>
            </a:r>
            <a:r>
              <a:rPr lang="en-US" u="sng">
                <a:latin typeface="Times New Roman" panose="02020603050405020304" pitchFamily="18" charset="0"/>
                <a:cs typeface="Times New Roman" panose="02020603050405020304" pitchFamily="18" charset="0"/>
              </a:rPr>
              <a:t>economic issues </a:t>
            </a:r>
            <a:r>
              <a:rPr lang="en-US">
                <a:latin typeface="Times New Roman" panose="02020603050405020304" pitchFamily="18" charset="0"/>
                <a:cs typeface="Times New Roman" panose="02020603050405020304" pitchFamily="18" charset="0"/>
              </a:rPr>
              <a:t>that may help your movement to catch on?</a:t>
            </a:r>
          </a:p>
        </p:txBody>
      </p:sp>
      <p:sp>
        <p:nvSpPr>
          <p:cNvPr id="3" name="Content Placeholder 2">
            <a:extLst>
              <a:ext uri="{FF2B5EF4-FFF2-40B4-BE49-F238E27FC236}">
                <a16:creationId xmlns:a16="http://schemas.microsoft.com/office/drawing/2014/main" id="{06AD3E90-B448-44CD-B0CE-6B1B382BC61C}"/>
              </a:ext>
            </a:extLst>
          </p:cNvPr>
          <p:cNvSpPr>
            <a:spLocks noGrp="1"/>
          </p:cNvSpPr>
          <p:nvPr>
            <p:ph idx="1"/>
          </p:nvPr>
        </p:nvSpPr>
        <p:spPr>
          <a:xfrm>
            <a:off x="1571811" y="3060017"/>
            <a:ext cx="6066118" cy="2438546"/>
          </a:xfrm>
        </p:spPr>
        <p:txBody>
          <a:bodyPr>
            <a:normAutofit/>
          </a:bodyPr>
          <a:lstStyle/>
          <a:p>
            <a:r>
              <a:rPr lang="en-US" sz="1900">
                <a:latin typeface="Times New Roman" panose="02020603050405020304" pitchFamily="18" charset="0"/>
                <a:cs typeface="Times New Roman" panose="02020603050405020304" pitchFamily="18" charset="0"/>
              </a:rPr>
              <a:t>Teachers cannot afford the basic lifestyle because of the meagre pay. </a:t>
            </a:r>
          </a:p>
          <a:p>
            <a:r>
              <a:rPr lang="en-US" sz="1900">
                <a:latin typeface="Times New Roman" panose="02020603050405020304" pitchFamily="18" charset="0"/>
                <a:cs typeface="Times New Roman" panose="02020603050405020304" pitchFamily="18" charset="0"/>
              </a:rPr>
              <a:t>The state of education can be affected since teachers are not dedicating their maximum time towards teaching students because their salaries are not motivating. </a:t>
            </a:r>
          </a:p>
          <a:p>
            <a:r>
              <a:rPr lang="en-US" sz="1900">
                <a:latin typeface="Times New Roman" panose="02020603050405020304" pitchFamily="18" charset="0"/>
                <a:cs typeface="Times New Roman" panose="02020603050405020304" pitchFamily="18" charset="0"/>
              </a:rPr>
              <a:t>There is less money available for teachers to buy cars and afford a standard living like those of their counterparts with same education and qualification. </a:t>
            </a:r>
          </a:p>
          <a:p>
            <a:endParaRPr lang="en-US" sz="1900">
              <a:latin typeface="Times New Roman" panose="02020603050405020304" pitchFamily="18" charset="0"/>
              <a:cs typeface="Times New Roman" panose="02020603050405020304" pitchFamily="18" charset="0"/>
            </a:endParaRPr>
          </a:p>
        </p:txBody>
      </p:sp>
      <p:sp>
        <p:nvSpPr>
          <p:cNvPr id="8205"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79"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pic>
        <p:nvPicPr>
          <p:cNvPr id="8194" name="Picture 2" descr="Image result for teachers protests for k-12">
            <a:extLst>
              <a:ext uri="{FF2B5EF4-FFF2-40B4-BE49-F238E27FC236}">
                <a16:creationId xmlns:a16="http://schemas.microsoft.com/office/drawing/2014/main" id="{F78D16DA-D391-4CF5-9508-BD762A39914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151962" y="3441353"/>
            <a:ext cx="2542433" cy="1694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0487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5758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55D21F6-D092-42B3-93AF-5FCC5D0D3C36}"/>
              </a:ext>
            </a:extLst>
          </p:cNvPr>
          <p:cNvSpPr>
            <a:spLocks noGrp="1"/>
          </p:cNvSpPr>
          <p:nvPr>
            <p:ph type="title"/>
          </p:nvPr>
        </p:nvSpPr>
        <p:spPr>
          <a:xfrm>
            <a:off x="524256" y="4767072"/>
            <a:ext cx="6594189" cy="1625210"/>
          </a:xfrm>
        </p:spPr>
        <p:txBody>
          <a:bodyPr>
            <a:normAutofit/>
          </a:bodyPr>
          <a:lstStyle/>
          <a:p>
            <a:pPr algn="r"/>
            <a:r>
              <a:rPr lang="en-US" sz="3700">
                <a:solidFill>
                  <a:srgbClr val="FFFFFF"/>
                </a:solidFill>
                <a:latin typeface="Times New Roman" panose="02020603050405020304" pitchFamily="18" charset="0"/>
                <a:cs typeface="Times New Roman" panose="02020603050405020304" pitchFamily="18" charset="0"/>
              </a:rPr>
              <a:t>Has your issue emerged in your state alone or other states are affected as well?</a:t>
            </a:r>
          </a:p>
        </p:txBody>
      </p:sp>
      <p:pic>
        <p:nvPicPr>
          <p:cNvPr id="9218" name="Picture 2" descr="Image result for teachers protests for k-12">
            <a:extLst>
              <a:ext uri="{FF2B5EF4-FFF2-40B4-BE49-F238E27FC236}">
                <a16:creationId xmlns:a16="http://schemas.microsoft.com/office/drawing/2014/main" id="{3C3F0A12-5D42-4DA5-9098-0619422942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40" r="2" b="10814"/>
          <a:stretch/>
        </p:blipFill>
        <p:spPr bwMode="auto">
          <a:xfrm>
            <a:off x="327547" y="321733"/>
            <a:ext cx="7058306" cy="4107392"/>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06AD3E90-B448-44CD-B0CE-6B1B382BC61C}"/>
              </a:ext>
            </a:extLst>
          </p:cNvPr>
          <p:cNvSpPr>
            <a:spLocks noGrp="1"/>
          </p:cNvSpPr>
          <p:nvPr>
            <p:ph idx="1"/>
          </p:nvPr>
        </p:nvSpPr>
        <p:spPr>
          <a:xfrm>
            <a:off x="8029319" y="917725"/>
            <a:ext cx="3424739" cy="4852362"/>
          </a:xfrm>
        </p:spPr>
        <p:txBody>
          <a:bodyPr anchor="ctr">
            <a:normAutofit/>
          </a:bodyPr>
          <a:lstStyle/>
          <a:p>
            <a:r>
              <a:rPr lang="en-US" sz="2000" dirty="0">
                <a:solidFill>
                  <a:srgbClr val="FFFFFF"/>
                </a:solidFill>
                <a:latin typeface="Times New Roman" panose="02020603050405020304" pitchFamily="18" charset="0"/>
                <a:cs typeface="Times New Roman" panose="02020603050405020304" pitchFamily="18" charset="0"/>
              </a:rPr>
              <a:t>K-12 funding negotiations have been on-ongoing for long. </a:t>
            </a:r>
          </a:p>
          <a:p>
            <a:r>
              <a:rPr lang="en-US" sz="2000" dirty="0">
                <a:solidFill>
                  <a:srgbClr val="FFFFFF"/>
                </a:solidFill>
                <a:latin typeface="Times New Roman" panose="02020603050405020304" pitchFamily="18" charset="0"/>
                <a:cs typeface="Times New Roman" panose="02020603050405020304" pitchFamily="18" charset="0"/>
              </a:rPr>
              <a:t>Several states are affected, and teacher protests have been witnessed in several states. </a:t>
            </a:r>
          </a:p>
          <a:p>
            <a:r>
              <a:rPr lang="en-US" sz="2000" dirty="0">
                <a:solidFill>
                  <a:srgbClr val="FFFFFF"/>
                </a:solidFill>
                <a:latin typeface="Times New Roman" panose="02020603050405020304" pitchFamily="18" charset="0"/>
                <a:cs typeface="Times New Roman" panose="02020603050405020304" pitchFamily="18" charset="0"/>
              </a:rPr>
              <a:t>The matter in no longer a state issues but rather a federal government issue. </a:t>
            </a:r>
          </a:p>
          <a:p>
            <a:endParaRPr lang="en-US" sz="2000" dirty="0">
              <a:solidFill>
                <a:srgbClr val="FFFF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40875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0244" name="Rectangle 70">
            <a:extLst>
              <a:ext uri="{FF2B5EF4-FFF2-40B4-BE49-F238E27FC236}">
                <a16:creationId xmlns:a16="http://schemas.microsoft.com/office/drawing/2014/main" id="{EE1FC7B4-E4A7-4452-B413-1A623E3A72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13">
            <a:extLst>
              <a:ext uri="{FF2B5EF4-FFF2-40B4-BE49-F238E27FC236}">
                <a16:creationId xmlns:a16="http://schemas.microsoft.com/office/drawing/2014/main" id="{E0709AF0-24F0-4486-B189-BE6386BD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reeform 11">
            <a:extLst>
              <a:ext uri="{FF2B5EF4-FFF2-40B4-BE49-F238E27FC236}">
                <a16:creationId xmlns:a16="http://schemas.microsoft.com/office/drawing/2014/main" id="{FBE3B62F-5853-4A3C-B050-6186351A71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55D21F6-D092-42B3-93AF-5FCC5D0D3C36}"/>
              </a:ext>
            </a:extLst>
          </p:cNvPr>
          <p:cNvSpPr>
            <a:spLocks noGrp="1"/>
          </p:cNvSpPr>
          <p:nvPr>
            <p:ph type="title"/>
          </p:nvPr>
        </p:nvSpPr>
        <p:spPr>
          <a:xfrm>
            <a:off x="833002" y="448253"/>
            <a:ext cx="10520702" cy="1325563"/>
          </a:xfrm>
        </p:spPr>
        <p:txBody>
          <a:bodyPr>
            <a:normAutofit/>
          </a:bodyPr>
          <a:lstStyle/>
          <a:p>
            <a:r>
              <a:rPr lang="en-US">
                <a:latin typeface="Times New Roman" panose="02020603050405020304" pitchFamily="18" charset="0"/>
                <a:cs typeface="Times New Roman" panose="02020603050405020304" pitchFamily="18" charset="0"/>
              </a:rPr>
              <a:t>Does the issue have a coalescence in your state </a:t>
            </a:r>
          </a:p>
        </p:txBody>
      </p:sp>
      <p:sp>
        <p:nvSpPr>
          <p:cNvPr id="3" name="Content Placeholder 2">
            <a:extLst>
              <a:ext uri="{FF2B5EF4-FFF2-40B4-BE49-F238E27FC236}">
                <a16:creationId xmlns:a16="http://schemas.microsoft.com/office/drawing/2014/main" id="{06AD3E90-B448-44CD-B0CE-6B1B382BC61C}"/>
              </a:ext>
            </a:extLst>
          </p:cNvPr>
          <p:cNvSpPr>
            <a:spLocks noGrp="1"/>
          </p:cNvSpPr>
          <p:nvPr>
            <p:ph idx="1"/>
          </p:nvPr>
        </p:nvSpPr>
        <p:spPr>
          <a:xfrm>
            <a:off x="838200" y="2191807"/>
            <a:ext cx="4936067" cy="3985155"/>
          </a:xfrm>
        </p:spPr>
        <p:txBody>
          <a:bodyPr>
            <a:normAutofit/>
          </a:bodyPr>
          <a:lstStyle/>
          <a:p>
            <a:r>
              <a:rPr lang="en-US" sz="2000" dirty="0"/>
              <a:t>Yes, teachers and students are suffering all together because the plight of students independent on the teacher's well-being. </a:t>
            </a:r>
          </a:p>
          <a:p>
            <a:endParaRPr lang="en-US" sz="2000" dirty="0"/>
          </a:p>
        </p:txBody>
      </p:sp>
      <p:pic>
        <p:nvPicPr>
          <p:cNvPr id="10242" name="Picture 2" descr="Image result for teachers protests for k-12">
            <a:extLst>
              <a:ext uri="{FF2B5EF4-FFF2-40B4-BE49-F238E27FC236}">
                <a16:creationId xmlns:a16="http://schemas.microsoft.com/office/drawing/2014/main" id="{916FADB2-4583-42E8-A9C7-E3D2B4B4153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17734" y="2414886"/>
            <a:ext cx="4935970" cy="3538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2603935"/>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444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55D21F6-D092-42B3-93AF-5FCC5D0D3C36}"/>
              </a:ext>
            </a:extLst>
          </p:cNvPr>
          <p:cNvSpPr>
            <a:spLocks noGrp="1"/>
          </p:cNvSpPr>
          <p:nvPr>
            <p:ph type="title"/>
          </p:nvPr>
        </p:nvSpPr>
        <p:spPr>
          <a:xfrm>
            <a:off x="524256" y="4767072"/>
            <a:ext cx="6594189" cy="1625210"/>
          </a:xfrm>
        </p:spPr>
        <p:txBody>
          <a:bodyPr>
            <a:normAutofit/>
          </a:bodyPr>
          <a:lstStyle/>
          <a:p>
            <a:pPr algn="r"/>
            <a:r>
              <a:rPr lang="en-US">
                <a:solidFill>
                  <a:srgbClr val="FFFFFF"/>
                </a:solidFill>
                <a:latin typeface="Times New Roman" panose="02020603050405020304" pitchFamily="18" charset="0"/>
                <a:cs typeface="Times New Roman" panose="02020603050405020304" pitchFamily="18" charset="0"/>
              </a:rPr>
              <a:t>If not, how might the issue get to the coalescence stage </a:t>
            </a:r>
          </a:p>
        </p:txBody>
      </p:sp>
      <p:pic>
        <p:nvPicPr>
          <p:cNvPr id="11266" name="Picture 2" descr="Image result for increase teachers pay k-12 protests">
            <a:extLst>
              <a:ext uri="{FF2B5EF4-FFF2-40B4-BE49-F238E27FC236}">
                <a16:creationId xmlns:a16="http://schemas.microsoft.com/office/drawing/2014/main" id="{2661197F-62FD-425A-B8F5-A95E1A7EC35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870" r="2" b="2684"/>
          <a:stretch/>
        </p:blipFill>
        <p:spPr bwMode="auto">
          <a:xfrm>
            <a:off x="327547" y="321733"/>
            <a:ext cx="7058306" cy="4107392"/>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06AD3E90-B448-44CD-B0CE-6B1B382BC61C}"/>
              </a:ext>
            </a:extLst>
          </p:cNvPr>
          <p:cNvSpPr>
            <a:spLocks noGrp="1"/>
          </p:cNvSpPr>
          <p:nvPr>
            <p:ph idx="1"/>
          </p:nvPr>
        </p:nvSpPr>
        <p:spPr>
          <a:xfrm>
            <a:off x="8029319" y="917725"/>
            <a:ext cx="3424739" cy="4852362"/>
          </a:xfrm>
        </p:spPr>
        <p:txBody>
          <a:bodyPr anchor="ctr">
            <a:normAutofit/>
          </a:bodyPr>
          <a:lstStyle/>
          <a:p>
            <a:r>
              <a:rPr lang="en-US" sz="2000">
                <a:solidFill>
                  <a:srgbClr val="FFFFFF"/>
                </a:solidFill>
                <a:latin typeface="Times New Roman" panose="02020603050405020304" pitchFamily="18" charset="0"/>
                <a:cs typeface="Times New Roman" panose="02020603050405020304" pitchFamily="18" charset="0"/>
              </a:rPr>
              <a:t>Despite the issue being at the coalescence stage, there is still a lot that needs to be done. </a:t>
            </a:r>
          </a:p>
          <a:p>
            <a:r>
              <a:rPr lang="en-US" sz="2000">
                <a:solidFill>
                  <a:srgbClr val="FFFFFF"/>
                </a:solidFill>
                <a:latin typeface="Times New Roman" panose="02020603050405020304" pitchFamily="18" charset="0"/>
                <a:cs typeface="Times New Roman" panose="02020603050405020304" pitchFamily="18" charset="0"/>
              </a:rPr>
              <a:t>Different stakeholders need to come together the end the problems surrounding the teachers pay. </a:t>
            </a:r>
          </a:p>
          <a:p>
            <a:r>
              <a:rPr lang="en-US" sz="2000">
                <a:solidFill>
                  <a:srgbClr val="FFFFFF"/>
                </a:solidFill>
                <a:latin typeface="Times New Roman" panose="02020603050405020304" pitchFamily="18" charset="0"/>
                <a:cs typeface="Times New Roman" panose="02020603050405020304" pitchFamily="18" charset="0"/>
              </a:rPr>
              <a:t>Other professionals are paid well but only teachers are still suffering. Labor Acts need to be formulated to ensure that teachers enjoy as other civil servants. </a:t>
            </a:r>
          </a:p>
          <a:p>
            <a:endParaRPr lang="en-US" sz="2000">
              <a:solidFill>
                <a:srgbClr val="FFFF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9074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977E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55D21F6-D092-42B3-93AF-5FCC5D0D3C36}"/>
              </a:ext>
            </a:extLst>
          </p:cNvPr>
          <p:cNvSpPr>
            <a:spLocks noGrp="1"/>
          </p:cNvSpPr>
          <p:nvPr>
            <p:ph type="title"/>
          </p:nvPr>
        </p:nvSpPr>
        <p:spPr>
          <a:xfrm>
            <a:off x="524256" y="4767072"/>
            <a:ext cx="6594189" cy="1625210"/>
          </a:xfrm>
        </p:spPr>
        <p:txBody>
          <a:bodyPr>
            <a:normAutofit/>
          </a:bodyPr>
          <a:lstStyle/>
          <a:p>
            <a:pPr algn="r"/>
            <a:r>
              <a:rPr lang="en-US">
                <a:solidFill>
                  <a:srgbClr val="FFFFFF"/>
                </a:solidFill>
                <a:latin typeface="Times New Roman" panose="02020603050405020304" pitchFamily="18" charset="0"/>
                <a:cs typeface="Times New Roman" panose="02020603050405020304" pitchFamily="18" charset="0"/>
              </a:rPr>
              <a:t>Has your issue reached </a:t>
            </a:r>
            <a:r>
              <a:rPr lang="en-US" u="sng">
                <a:solidFill>
                  <a:srgbClr val="FFFFFF"/>
                </a:solidFill>
                <a:latin typeface="Times New Roman" panose="02020603050405020304" pitchFamily="18" charset="0"/>
                <a:cs typeface="Times New Roman" panose="02020603050405020304" pitchFamily="18" charset="0"/>
              </a:rPr>
              <a:t>formalization?</a:t>
            </a:r>
          </a:p>
        </p:txBody>
      </p:sp>
      <p:pic>
        <p:nvPicPr>
          <p:cNvPr id="12290" name="Picture 2" descr="Image result for teachers protests for k-12">
            <a:extLst>
              <a:ext uri="{FF2B5EF4-FFF2-40B4-BE49-F238E27FC236}">
                <a16:creationId xmlns:a16="http://schemas.microsoft.com/office/drawing/2014/main" id="{B0A0E603-71D3-43EF-86D4-1B76086CFCA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164" r="-1" b="-1"/>
          <a:stretch/>
        </p:blipFill>
        <p:spPr bwMode="auto">
          <a:xfrm>
            <a:off x="327547" y="321733"/>
            <a:ext cx="7058306" cy="4107392"/>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06AD3E90-B448-44CD-B0CE-6B1B382BC61C}"/>
              </a:ext>
            </a:extLst>
          </p:cNvPr>
          <p:cNvSpPr>
            <a:spLocks noGrp="1"/>
          </p:cNvSpPr>
          <p:nvPr>
            <p:ph idx="1"/>
          </p:nvPr>
        </p:nvSpPr>
        <p:spPr>
          <a:xfrm>
            <a:off x="8029319" y="917725"/>
            <a:ext cx="3424739" cy="4852362"/>
          </a:xfrm>
        </p:spPr>
        <p:txBody>
          <a:bodyPr anchor="ctr">
            <a:normAutofit/>
          </a:bodyPr>
          <a:lstStyle/>
          <a:p>
            <a:r>
              <a:rPr lang="en-US" sz="1700">
                <a:solidFill>
                  <a:srgbClr val="FFFFFF"/>
                </a:solidFill>
                <a:latin typeface="Times New Roman" panose="02020603050405020304" pitchFamily="18" charset="0"/>
                <a:cs typeface="Times New Roman" panose="02020603050405020304" pitchFamily="18" charset="0"/>
              </a:rPr>
              <a:t>Reaching formalization in this issues requires heated debates addressing the plight of teachers. </a:t>
            </a:r>
          </a:p>
          <a:p>
            <a:r>
              <a:rPr lang="en-US" sz="1700">
                <a:solidFill>
                  <a:srgbClr val="FFFFFF"/>
                </a:solidFill>
                <a:latin typeface="Times New Roman" panose="02020603050405020304" pitchFamily="18" charset="0"/>
                <a:cs typeface="Times New Roman" panose="02020603050405020304" pitchFamily="18" charset="0"/>
              </a:rPr>
              <a:t>After all stakeholders have realized the essence of our social movement, they will accept the reasons as to why we need a salary raise. </a:t>
            </a:r>
          </a:p>
          <a:p>
            <a:r>
              <a:rPr lang="en-US" sz="1700">
                <a:solidFill>
                  <a:srgbClr val="FFFFFF"/>
                </a:solidFill>
                <a:latin typeface="Times New Roman" panose="02020603050405020304" pitchFamily="18" charset="0"/>
                <a:cs typeface="Times New Roman" panose="02020603050405020304" pitchFamily="18" charset="0"/>
              </a:rPr>
              <a:t>As I said, formalization cannot be reached from one state while other states are still behind in addressing teacher issues. </a:t>
            </a:r>
          </a:p>
          <a:p>
            <a:r>
              <a:rPr lang="en-US" sz="1700">
                <a:solidFill>
                  <a:srgbClr val="FFFFFF"/>
                </a:solidFill>
                <a:latin typeface="Times New Roman" panose="02020603050405020304" pitchFamily="18" charset="0"/>
                <a:cs typeface="Times New Roman" panose="02020603050405020304" pitchFamily="18" charset="0"/>
              </a:rPr>
              <a:t>Once the federal government addresses this issue, then it could be good to say we have reached formalization. </a:t>
            </a:r>
          </a:p>
          <a:p>
            <a:endParaRPr lang="en-US" sz="1700">
              <a:solidFill>
                <a:srgbClr val="FFFF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8495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EE1FC7B4-E4A7-4452-B413-1A623E3A72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13">
            <a:extLst>
              <a:ext uri="{FF2B5EF4-FFF2-40B4-BE49-F238E27FC236}">
                <a16:creationId xmlns:a16="http://schemas.microsoft.com/office/drawing/2014/main" id="{E0709AF0-24F0-4486-B189-BE6386BD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reeform 11">
            <a:extLst>
              <a:ext uri="{FF2B5EF4-FFF2-40B4-BE49-F238E27FC236}">
                <a16:creationId xmlns:a16="http://schemas.microsoft.com/office/drawing/2014/main" id="{FBE3B62F-5853-4A3C-B050-6186351A71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55D21F6-D092-42B3-93AF-5FCC5D0D3C36}"/>
              </a:ext>
            </a:extLst>
          </p:cNvPr>
          <p:cNvSpPr>
            <a:spLocks noGrp="1"/>
          </p:cNvSpPr>
          <p:nvPr>
            <p:ph type="title"/>
          </p:nvPr>
        </p:nvSpPr>
        <p:spPr>
          <a:xfrm>
            <a:off x="833002" y="448253"/>
            <a:ext cx="10520702" cy="1325563"/>
          </a:xfrm>
        </p:spPr>
        <p:txBody>
          <a:bodyPr>
            <a:normAutofit/>
          </a:bodyPr>
          <a:lstStyle/>
          <a:p>
            <a:r>
              <a:rPr lang="en-US">
                <a:latin typeface="Times New Roman" panose="02020603050405020304" pitchFamily="18" charset="0"/>
                <a:cs typeface="Times New Roman" panose="02020603050405020304" pitchFamily="18" charset="0"/>
              </a:rPr>
              <a:t>What would success look like for your issue in the country?</a:t>
            </a:r>
          </a:p>
        </p:txBody>
      </p:sp>
      <p:sp>
        <p:nvSpPr>
          <p:cNvPr id="3" name="Content Placeholder 2">
            <a:extLst>
              <a:ext uri="{FF2B5EF4-FFF2-40B4-BE49-F238E27FC236}">
                <a16:creationId xmlns:a16="http://schemas.microsoft.com/office/drawing/2014/main" id="{06AD3E90-B448-44CD-B0CE-6B1B382BC61C}"/>
              </a:ext>
            </a:extLst>
          </p:cNvPr>
          <p:cNvSpPr>
            <a:spLocks noGrp="1"/>
          </p:cNvSpPr>
          <p:nvPr>
            <p:ph idx="1"/>
          </p:nvPr>
        </p:nvSpPr>
        <p:spPr>
          <a:xfrm>
            <a:off x="838200" y="2191807"/>
            <a:ext cx="4936067" cy="3985155"/>
          </a:xfrm>
        </p:spPr>
        <p:txBody>
          <a:bodyPr>
            <a:normAutofit/>
          </a:bodyPr>
          <a:lstStyle/>
          <a:p>
            <a:r>
              <a:rPr lang="en-US" sz="2000">
                <a:latin typeface="Times New Roman" panose="02020603050405020304" pitchFamily="18" charset="0"/>
                <a:cs typeface="Times New Roman" panose="02020603050405020304" pitchFamily="18" charset="0"/>
              </a:rPr>
              <a:t>Our movement will be successful if as a pilot project, teachers' salaries are increased.</a:t>
            </a:r>
          </a:p>
          <a:p>
            <a:r>
              <a:rPr lang="en-US" sz="2000">
                <a:latin typeface="Times New Roman" panose="02020603050405020304" pitchFamily="18" charset="0"/>
                <a:cs typeface="Times New Roman" panose="02020603050405020304" pitchFamily="18" charset="0"/>
              </a:rPr>
              <a:t>The salaries become comparable to that of other civil servants</a:t>
            </a:r>
          </a:p>
          <a:p>
            <a:r>
              <a:rPr lang="en-US" sz="2000">
                <a:latin typeface="Times New Roman" panose="02020603050405020304" pitchFamily="18" charset="0"/>
                <a:cs typeface="Times New Roman" panose="02020603050405020304" pitchFamily="18" charset="0"/>
              </a:rPr>
              <a:t>If the teachers will be able to afford a decent living style from the salaries.</a:t>
            </a:r>
          </a:p>
          <a:p>
            <a:r>
              <a:rPr lang="en-US" sz="2000">
                <a:latin typeface="Times New Roman" panose="02020603050405020304" pitchFamily="18" charset="0"/>
                <a:cs typeface="Times New Roman" panose="02020603050405020304" pitchFamily="18" charset="0"/>
              </a:rPr>
              <a:t>If the teachers can comfortably drive cars of their choices like other civil servants of the same qualification. </a:t>
            </a:r>
          </a:p>
          <a:p>
            <a:endParaRPr lang="en-US" sz="2000">
              <a:latin typeface="Times New Roman" panose="02020603050405020304" pitchFamily="18" charset="0"/>
              <a:cs typeface="Times New Roman" panose="02020603050405020304" pitchFamily="18" charset="0"/>
            </a:endParaRPr>
          </a:p>
        </p:txBody>
      </p:sp>
      <p:pic>
        <p:nvPicPr>
          <p:cNvPr id="13314" name="Picture 2" descr="Image result for increase teachers pay k-12 protests">
            <a:extLst>
              <a:ext uri="{FF2B5EF4-FFF2-40B4-BE49-F238E27FC236}">
                <a16:creationId xmlns:a16="http://schemas.microsoft.com/office/drawing/2014/main" id="{7A8C4B5D-D7D8-4C30-8DD1-8B0C3913E81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17734" y="2542053"/>
            <a:ext cx="4935970" cy="3284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6126677"/>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838</Words>
  <PresentationFormat>Widescreen</PresentationFormat>
  <Paragraphs>51</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Times New Roman</vt:lpstr>
      <vt:lpstr>Office Theme</vt:lpstr>
      <vt:lpstr>Creating a Social Movement</vt:lpstr>
      <vt:lpstr>Frame </vt:lpstr>
      <vt:lpstr>K-12 funding remains below the pre-recession levels</vt:lpstr>
      <vt:lpstr>1. What social movements are available that could fuel your movement at this time? </vt:lpstr>
      <vt:lpstr>2. What current cultural changes will support your issue and influence your movement?</vt:lpstr>
      <vt:lpstr>3. What organizational resources are available for the movement?</vt:lpstr>
      <vt:lpstr>4. What political opportunities can your movement exploit?</vt:lpstr>
      <vt:lpstr>5. What were the economic issues that may help your movement to catch on?</vt:lpstr>
      <vt:lpstr>Has your issue emerged in your state alone or other states are affected as well?</vt:lpstr>
      <vt:lpstr>Does the issue have a coalescence in your state </vt:lpstr>
      <vt:lpstr>If not, how might the issue get to the coalescence stage </vt:lpstr>
      <vt:lpstr>Has your issue reached formalization?</vt:lpstr>
      <vt:lpstr>What would success look like for your issue in the country?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Creating a Social Movement</dc:title>
  <dcterms:created xsi:type="dcterms:W3CDTF">2019-11-30T08:37:59Z</dcterms:created>
  <dcterms:modified xsi:type="dcterms:W3CDTF">2019-11-30T08:39:38Z</dcterms:modified>
</cp:coreProperties>
</file>